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8"/>
  </p:notesMasterIdLst>
  <p:sldIdLst>
    <p:sldId id="259" r:id="rId3"/>
    <p:sldId id="262" r:id="rId4"/>
    <p:sldId id="261" r:id="rId5"/>
    <p:sldId id="260" r:id="rId6"/>
    <p:sldId id="263" r:id="rId7"/>
  </p:sldIdLst>
  <p:sldSz cx="9144000" cy="5143500" type="screen16x9"/>
  <p:notesSz cx="51435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4000" y="341959"/>
            <a:ext cx="8047037" cy="270000"/>
          </a:xfrm>
        </p:spPr>
        <p:txBody>
          <a:bodyPr lIns="0" tIns="0" rIns="0" bIns="0" anchor="t" anchorCtr="0"/>
          <a:lstStyle>
            <a:lvl1pPr algn="l">
              <a:defRPr sz="1050" b="1" i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/>
              <a:t>Strategic conference of the Triglav Group, 13th - 14th of November, 2014.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04001" y="1134001"/>
            <a:ext cx="8047037" cy="163327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defRPr sz="3150" b="1" i="0">
                <a:solidFill>
                  <a:schemeClr val="bg1"/>
                </a:solidFill>
                <a:latin typeface="Triglav TheSans"/>
              </a:defRPr>
            </a:lvl1pPr>
          </a:lstStyle>
          <a:p>
            <a:r>
              <a:rPr lang="x-none" dirty="0"/>
              <a:t>Klikni in uredi Naslov predstavitve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8475" y="3209756"/>
            <a:ext cx="7954962" cy="2734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575" b="1" baseline="0">
                <a:solidFill>
                  <a:schemeClr val="bg1"/>
                </a:solidFill>
                <a:latin typeface="Triglav TheSan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Klikni in uredi Priimek in Ime predavatelja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511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63">
            <a:extLst>
              <a:ext uri="{FF2B5EF4-FFF2-40B4-BE49-F238E27FC236}">
                <a16:creationId xmlns:a16="http://schemas.microsoft.com/office/drawing/2014/main" id="{2893891A-E336-B2C9-CB57-129A64041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39" y="508669"/>
            <a:ext cx="7878468" cy="434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75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hr-HR">
                <a:solidFill>
                  <a:schemeClr val="bg2">
                    <a:lumMod val="50000"/>
                  </a:schemeClr>
                </a:solidFill>
              </a:rPr>
              <a:t>Kliknite da biste uredili stil naslova matrice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Označba mesta besedila 45">
            <a:extLst>
              <a:ext uri="{FF2B5EF4-FFF2-40B4-BE49-F238E27FC236}">
                <a16:creationId xmlns:a16="http://schemas.microsoft.com/office/drawing/2014/main" id="{24A34058-0276-6E07-AA80-8144DE31E39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0449" y="1661341"/>
            <a:ext cx="4836681" cy="28421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hr-HR" sz="825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Kliknite da biste uredili matrice</a:t>
            </a:r>
          </a:p>
        </p:txBody>
      </p:sp>
      <p:sp>
        <p:nvSpPr>
          <p:cNvPr id="5" name="Označba mesta številke diapozitiva 3">
            <a:extLst>
              <a:ext uri="{FF2B5EF4-FFF2-40B4-BE49-F238E27FC236}">
                <a16:creationId xmlns:a16="http://schemas.microsoft.com/office/drawing/2014/main" id="{62D57AEC-1AA3-403F-4D47-BAEE76651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3783" y="4767264"/>
            <a:ext cx="3526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FF0000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</a:lstStyle>
          <a:p>
            <a:fld id="{01805C0F-58BA-4FAA-8221-292F3521CEDD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89925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63">
            <a:extLst>
              <a:ext uri="{FF2B5EF4-FFF2-40B4-BE49-F238E27FC236}">
                <a16:creationId xmlns:a16="http://schemas.microsoft.com/office/drawing/2014/main" id="{D017A43A-88BB-B98D-33BE-ED3A3A9F8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449" y="508669"/>
            <a:ext cx="7878468" cy="434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75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hr-HR">
                <a:solidFill>
                  <a:schemeClr val="bg2">
                    <a:lumMod val="50000"/>
                  </a:schemeClr>
                </a:solidFill>
              </a:rPr>
              <a:t>Kliknite da biste uredili stil naslova matrice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Označba mesta besedila 2">
            <a:extLst>
              <a:ext uri="{FF2B5EF4-FFF2-40B4-BE49-F238E27FC236}">
                <a16:creationId xmlns:a16="http://schemas.microsoft.com/office/drawing/2014/main" id="{4450E832-10E7-DCD5-3C67-D9931B40049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4235" y="1835775"/>
            <a:ext cx="6605419" cy="235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5" name="Označba mesta besedila 2">
            <a:extLst>
              <a:ext uri="{FF2B5EF4-FFF2-40B4-BE49-F238E27FC236}">
                <a16:creationId xmlns:a16="http://schemas.microsoft.com/office/drawing/2014/main" id="{12E1852F-E19C-F5D0-1D31-B13EB6221231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84235" y="2321395"/>
            <a:ext cx="6605419" cy="235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Označba mesta besedila 2">
            <a:extLst>
              <a:ext uri="{FF2B5EF4-FFF2-40B4-BE49-F238E27FC236}">
                <a16:creationId xmlns:a16="http://schemas.microsoft.com/office/drawing/2014/main" id="{45D9FF65-CC56-68E2-9439-C721982402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84235" y="2821647"/>
            <a:ext cx="6605419" cy="235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7" name="Označba mesta besedila 2">
            <a:extLst>
              <a:ext uri="{FF2B5EF4-FFF2-40B4-BE49-F238E27FC236}">
                <a16:creationId xmlns:a16="http://schemas.microsoft.com/office/drawing/2014/main" id="{B55F1426-6947-563E-77E0-A99B156C9EA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84235" y="3307072"/>
            <a:ext cx="6605419" cy="235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8" name="Označba mesta besedila 2">
            <a:extLst>
              <a:ext uri="{FF2B5EF4-FFF2-40B4-BE49-F238E27FC236}">
                <a16:creationId xmlns:a16="http://schemas.microsoft.com/office/drawing/2014/main" id="{6D81E144-45FE-0C0F-DD10-F427217447AE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84235" y="3792498"/>
            <a:ext cx="6605419" cy="235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85077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63">
            <a:extLst>
              <a:ext uri="{FF2B5EF4-FFF2-40B4-BE49-F238E27FC236}">
                <a16:creationId xmlns:a16="http://schemas.microsoft.com/office/drawing/2014/main" id="{0E17D903-F7DA-9377-A365-EA5104E8E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449" y="508669"/>
            <a:ext cx="7878468" cy="434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75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hr-HR">
                <a:solidFill>
                  <a:schemeClr val="bg2">
                    <a:lumMod val="50000"/>
                  </a:schemeClr>
                </a:solidFill>
              </a:rPr>
              <a:t>Kliknite da biste uredili stil naslova matrice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Označba mesta besedila 2">
            <a:extLst>
              <a:ext uri="{FF2B5EF4-FFF2-40B4-BE49-F238E27FC236}">
                <a16:creationId xmlns:a16="http://schemas.microsoft.com/office/drawing/2014/main" id="{CAA94CA3-AB4D-5AD3-EEB7-F33882621793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912669" y="2216278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Označba mesta besedila 2">
            <a:extLst>
              <a:ext uri="{FF2B5EF4-FFF2-40B4-BE49-F238E27FC236}">
                <a16:creationId xmlns:a16="http://schemas.microsoft.com/office/drawing/2014/main" id="{27BB4349-B005-2682-90DE-330474629FEE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678820" y="2216278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Označba mesta besedila 2">
            <a:extLst>
              <a:ext uri="{FF2B5EF4-FFF2-40B4-BE49-F238E27FC236}">
                <a16:creationId xmlns:a16="http://schemas.microsoft.com/office/drawing/2014/main" id="{6632ECC4-9055-BD47-E28C-7450740934EB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589336" y="2216278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" name="Označba mesta besedila 2">
            <a:extLst>
              <a:ext uri="{FF2B5EF4-FFF2-40B4-BE49-F238E27FC236}">
                <a16:creationId xmlns:a16="http://schemas.microsoft.com/office/drawing/2014/main" id="{09977571-D138-C354-984F-26220213784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589336" y="3063613"/>
            <a:ext cx="2124446" cy="66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25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04519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63">
            <a:extLst>
              <a:ext uri="{FF2B5EF4-FFF2-40B4-BE49-F238E27FC236}">
                <a16:creationId xmlns:a16="http://schemas.microsoft.com/office/drawing/2014/main" id="{40E860CD-9F08-758F-6EC9-930449B50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449" y="508669"/>
            <a:ext cx="7878468" cy="434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75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hr-HR">
                <a:solidFill>
                  <a:schemeClr val="bg2">
                    <a:lumMod val="50000"/>
                  </a:schemeClr>
                </a:solidFill>
              </a:rPr>
              <a:t>Kliknite da biste uredili stil naslova matrice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Označba mesta besedila 2">
            <a:extLst>
              <a:ext uri="{FF2B5EF4-FFF2-40B4-BE49-F238E27FC236}">
                <a16:creationId xmlns:a16="http://schemas.microsoft.com/office/drawing/2014/main" id="{8DC64C00-AD95-E53F-6C24-C7FC48406E3B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2507176" y="172441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Označba mesta besedila 2">
            <a:extLst>
              <a:ext uri="{FF2B5EF4-FFF2-40B4-BE49-F238E27FC236}">
                <a16:creationId xmlns:a16="http://schemas.microsoft.com/office/drawing/2014/main" id="{D1C6588E-9F3D-3702-B241-1DDB53813AC3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478661" y="172441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Označba mesta besedila 2">
            <a:extLst>
              <a:ext uri="{FF2B5EF4-FFF2-40B4-BE49-F238E27FC236}">
                <a16:creationId xmlns:a16="http://schemas.microsoft.com/office/drawing/2014/main" id="{083337F3-7288-E3FC-8A66-D540C4A4CCF5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2507176" y="321463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Označba mesta besedila 2">
            <a:extLst>
              <a:ext uri="{FF2B5EF4-FFF2-40B4-BE49-F238E27FC236}">
                <a16:creationId xmlns:a16="http://schemas.microsoft.com/office/drawing/2014/main" id="{146D24D5-2BC7-3412-0741-39DBACC042D7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5478661" y="321463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60910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2">
            <a:extLst>
              <a:ext uri="{FF2B5EF4-FFF2-40B4-BE49-F238E27FC236}">
                <a16:creationId xmlns:a16="http://schemas.microsoft.com/office/drawing/2014/main" id="{D264F069-DA64-1234-3AC2-55705976B9B4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3347001" y="172441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2525B042-C437-858A-15AB-F80A3602404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33553" y="172441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Označba mesta besedila 2">
            <a:extLst>
              <a:ext uri="{FF2B5EF4-FFF2-40B4-BE49-F238E27FC236}">
                <a16:creationId xmlns:a16="http://schemas.microsoft.com/office/drawing/2014/main" id="{E4AA1B34-3626-5567-370D-8AF24CE1E22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60449" y="321463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Označba mesta besedila 2">
            <a:extLst>
              <a:ext uri="{FF2B5EF4-FFF2-40B4-BE49-F238E27FC236}">
                <a16:creationId xmlns:a16="http://schemas.microsoft.com/office/drawing/2014/main" id="{E1127CDB-3D65-5F32-4218-C3E712C014CE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6233553" y="321463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Naslov 63">
            <a:extLst>
              <a:ext uri="{FF2B5EF4-FFF2-40B4-BE49-F238E27FC236}">
                <a16:creationId xmlns:a16="http://schemas.microsoft.com/office/drawing/2014/main" id="{81B325A2-9FA0-7C01-BA52-B53F79B05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449" y="508669"/>
            <a:ext cx="7878468" cy="4343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75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r>
              <a:rPr lang="hr-HR">
                <a:solidFill>
                  <a:schemeClr val="bg2">
                    <a:lumMod val="50000"/>
                  </a:schemeClr>
                </a:solidFill>
              </a:rPr>
              <a:t>Kliknite da biste uredili stil naslova matrice</a:t>
            </a:r>
            <a:endParaRPr lang="sl-SI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značba mesta besedila 2">
            <a:extLst>
              <a:ext uri="{FF2B5EF4-FFF2-40B4-BE49-F238E27FC236}">
                <a16:creationId xmlns:a16="http://schemas.microsoft.com/office/drawing/2014/main" id="{77DE63E4-BC15-07F4-5787-B07E4471306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460449" y="172441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Označba mesta besedila 2">
            <a:extLst>
              <a:ext uri="{FF2B5EF4-FFF2-40B4-BE49-F238E27FC236}">
                <a16:creationId xmlns:a16="http://schemas.microsoft.com/office/drawing/2014/main" id="{25B6821E-DA14-F6D5-3DCB-8CA848A3C4AC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3347001" y="3214636"/>
            <a:ext cx="2124446" cy="8473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rgbClr val="767171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14489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3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5EA6E37-DCB5-1F10-B21A-93F7231072F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72176309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EA6E37-DCB5-1F10-B21A-93F7231072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"/>
          <p:cNvSpPr>
            <a:spLocks/>
          </p:cNvSpPr>
          <p:nvPr/>
        </p:nvSpPr>
        <p:spPr bwMode="auto">
          <a:xfrm>
            <a:off x="0" y="-1"/>
            <a:ext cx="9144000" cy="3793500"/>
          </a:xfrm>
          <a:prstGeom prst="rect">
            <a:avLst/>
          </a:prstGeom>
          <a:gradFill rotWithShape="0">
            <a:gsLst>
              <a:gs pos="0">
                <a:srgbClr val="410000"/>
              </a:gs>
              <a:gs pos="25319">
                <a:srgbClr val="A00000"/>
              </a:gs>
              <a:gs pos="100000">
                <a:srgbClr val="FF0000"/>
              </a:gs>
            </a:gsLst>
            <a:lin ang="2700000" scaled="0"/>
          </a:gradFill>
          <a:ln>
            <a:noFill/>
          </a:ln>
        </p:spPr>
        <p:txBody>
          <a:bodyPr lIns="0" tIns="0" rIns="0" bIns="0"/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93500"/>
            <a:ext cx="1440000" cy="135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8000" y="3793500"/>
            <a:ext cx="1746000" cy="135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00" y="342900"/>
            <a:ext cx="8043100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 i="0" baseline="0">
                <a:solidFill>
                  <a:schemeClr val="bg1"/>
                </a:solidFill>
                <a:latin typeface="Triglav TheSans"/>
              </a:defRPr>
            </a:lvl1pPr>
          </a:lstStyle>
          <a:p>
            <a:pPr algn="l"/>
            <a:r>
              <a:rPr lang="en-US"/>
              <a:t>Strategic conference of the Triglav Group, 13th - 14th of November,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2C1FB86-B2C3-7D37-F82F-39DAE635A0F2}"/>
              </a:ext>
            </a:extLst>
          </p:cNvPr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169941263"/>
              </p:ext>
            </p:extLst>
          </p:nvPr>
        </p:nvGraphicFramePr>
        <p:xfrm>
          <a:off x="795" y="795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32" imgH="533" progId="TCLayout.ActiveDocument.1">
                  <p:embed/>
                </p:oleObj>
              </mc:Choice>
              <mc:Fallback>
                <p:oleObj name="think-cell Slide" r:id="rId8" imgW="532" imgH="53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2C1FB86-B2C3-7D37-F82F-39DAE635A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" y="795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a 6">
            <a:extLst>
              <a:ext uri="{FF2B5EF4-FFF2-40B4-BE49-F238E27FC236}">
                <a16:creationId xmlns:a16="http://schemas.microsoft.com/office/drawing/2014/main" id="{62F1A54E-5ABD-276C-C85A-A29528885A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3783" y="216282"/>
            <a:ext cx="430217" cy="430217"/>
          </a:xfrm>
          <a:prstGeom prst="rect">
            <a:avLst/>
          </a:prstGeom>
        </p:spPr>
      </p:pic>
      <p:sp>
        <p:nvSpPr>
          <p:cNvPr id="2" name="Označba mesta številke diapozitiva 3">
            <a:extLst>
              <a:ext uri="{FF2B5EF4-FFF2-40B4-BE49-F238E27FC236}">
                <a16:creationId xmlns:a16="http://schemas.microsoft.com/office/drawing/2014/main" id="{A1664CCE-75CC-8847-54D6-58582EDFF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3783" y="4767264"/>
            <a:ext cx="3526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FF0000"/>
                </a:solidFill>
                <a:latin typeface="Open Sans bold" pitchFamily="2" charset="0"/>
                <a:ea typeface="Open Sans bold" pitchFamily="2" charset="0"/>
                <a:cs typeface="Open Sans bold" pitchFamily="2" charset="0"/>
              </a:defRPr>
            </a:lvl1pPr>
          </a:lstStyle>
          <a:p>
            <a:fld id="{01805C0F-58BA-4FAA-8221-292F3521CEDD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729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hf hdr="0" dt="0"/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42D9B-F32C-4073-459D-BF82576F4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WhatsApp </a:t>
            </a:r>
            <a:r>
              <a:rPr lang="en-US" sz="3200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integracije</a:t>
            </a:r>
            <a:r>
              <a:rPr lang="en-US" sz="3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za </a:t>
            </a:r>
            <a:r>
              <a:rPr lang="hr-HR" sz="32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P</a:t>
            </a:r>
            <a:r>
              <a:rPr lang="en-US" sz="3200">
                <a:latin typeface="Calibri" pitchFamily="34" charset="0"/>
                <a:ea typeface="Calibri" pitchFamily="34" charset="-122"/>
                <a:cs typeface="Calibri" pitchFamily="34" charset="-120"/>
              </a:rPr>
              <a:t>artnere</a:t>
            </a:r>
            <a:br>
              <a:rPr lang="en-US" sz="3200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944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5AB0AC-06D2-4E36-0C6E-BAF7FE041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WhatsApp </a:t>
            </a:r>
            <a:r>
              <a:rPr lang="en-US" sz="28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integracije</a:t>
            </a:r>
            <a:r>
              <a:rPr lang="en-US" sz="28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 za </a:t>
            </a:r>
            <a:r>
              <a:rPr lang="en-US" sz="2800" b="1" dirty="0" err="1">
                <a:latin typeface="Calibri" pitchFamily="34" charset="0"/>
                <a:ea typeface="Calibri" pitchFamily="34" charset="-122"/>
                <a:cs typeface="Calibri" pitchFamily="34" charset="-120"/>
              </a:rPr>
              <a:t>partnere</a:t>
            </a:r>
            <a:br>
              <a:rPr lang="en-US" sz="2800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14DF60-24DF-B55D-A99A-AFD82CB33D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0449" y="1661341"/>
            <a:ext cx="8344884" cy="2842107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Svaki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partner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dobiva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jedinstvenu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šifru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(ref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kod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), WhatsApp URL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i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QR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kod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za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praćenje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prometa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</a:t>
            </a:r>
            <a:endParaRPr lang="en-US" sz="1400" dirty="0">
              <a:latin typeface="Triglav" panose="00000400000000000000" pitchFamily="2" charset="-18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Partner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dijeli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link</a:t>
            </a:r>
            <a:r>
              <a:rPr lang="hr-HR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/QR kod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kojeg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mu se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dodijeli</a:t>
            </a:r>
            <a:endParaRPr lang="en-US" sz="1400" dirty="0">
              <a:latin typeface="Triglav" panose="00000400000000000000" pitchFamily="2" charset="-18"/>
            </a:endParaRPr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Ako partner pristane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koristiti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svoj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broj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mobitela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u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te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svrhe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može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i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sam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kreirati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ponude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za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klijente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kroz</a:t>
            </a:r>
            <a:r>
              <a:rPr lang="en-US" sz="1400" dirty="0"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WhatsApp.</a:t>
            </a:r>
            <a:endParaRPr lang="en-US" sz="1400" dirty="0">
              <a:latin typeface="Triglav" panose="00000400000000000000" pitchFamily="2" charset="-18"/>
            </a:endParaRP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CB5DBA5-3C7C-AB09-7DDB-D8F27C29C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05C0F-58BA-4FAA-8221-292F3521CEDD}" type="slidenum">
              <a:rPr lang="sl-SI" smtClean="0"/>
              <a:pPr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291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66E2FDF-C651-6EA6-2107-FF21C6F7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05C0F-58BA-4FAA-8221-292F3521CEDD}" type="slidenum">
              <a:rPr lang="sl-SI" smtClean="0"/>
              <a:pPr/>
              <a:t>3</a:t>
            </a:fld>
            <a:endParaRPr lang="sl-SI" dirty="0"/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8FFD76E8-8BB1-D8DC-C717-54AA30F5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64508"/>
              </p:ext>
            </p:extLst>
          </p:nvPr>
        </p:nvGraphicFramePr>
        <p:xfrm>
          <a:off x="948267" y="880533"/>
          <a:ext cx="7125546" cy="333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773">
                  <a:extLst>
                    <a:ext uri="{9D8B030D-6E8A-4147-A177-3AD203B41FA5}">
                      <a16:colId xmlns:a16="http://schemas.microsoft.com/office/drawing/2014/main" val="173079872"/>
                    </a:ext>
                  </a:extLst>
                </a:gridCol>
                <a:gridCol w="3562773">
                  <a:extLst>
                    <a:ext uri="{9D8B030D-6E8A-4147-A177-3AD203B41FA5}">
                      <a16:colId xmlns:a16="http://schemas.microsoft.com/office/drawing/2014/main" val="2470690107"/>
                    </a:ext>
                  </a:extLst>
                </a:gridCol>
              </a:tblGrid>
              <a:tr h="582323">
                <a:tc>
                  <a:txBody>
                    <a:bodyPr/>
                    <a:lstStyle/>
                    <a:p>
                      <a:pPr marL="0" marR="0" lvl="0" indent="0" algn="ctr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Opcija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integracije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Triglav omogućuje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28418"/>
                  </a:ext>
                </a:extLst>
              </a:tr>
              <a:tr h="422981">
                <a:tc>
                  <a:txBody>
                    <a:bodyPr/>
                    <a:lstStyle/>
                    <a:p>
                      <a:pPr marL="0" marR="0" lvl="0" indent="0" algn="l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Gumb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web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stranici</a:t>
                      </a:r>
                      <a:r>
                        <a:rPr lang="hr-HR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(</a:t>
                      </a:r>
                      <a:r>
                        <a:rPr lang="hr-HR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Whatsapp</a:t>
                      </a:r>
                      <a:r>
                        <a:rPr lang="hr-HR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dirty="0"/>
                        <a:t>URL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93986"/>
                  </a:ext>
                </a:extLst>
              </a:tr>
              <a:tr h="582323">
                <a:tc>
                  <a:txBody>
                    <a:bodyPr/>
                    <a:lstStyle/>
                    <a:p>
                      <a:pPr marL="0" marR="0" lvl="0" indent="0" algn="l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Widget (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plutajući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hr-HR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Whatsapp</a:t>
                      </a:r>
                      <a:r>
                        <a:rPr lang="hr-HR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gumb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)</a:t>
                      </a:r>
                      <a:endParaRPr lang="en-US" sz="1400" dirty="0"/>
                    </a:p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4732"/>
                  </a:ext>
                </a:extLst>
              </a:tr>
              <a:tr h="582323">
                <a:tc>
                  <a:txBody>
                    <a:bodyPr/>
                    <a:lstStyle/>
                    <a:p>
                      <a:pPr marL="0" marR="0" lvl="0" indent="0" algn="l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URL u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tekstu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/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banneru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/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emailu</a:t>
                      </a:r>
                      <a:endParaRPr lang="en-US" sz="1400" dirty="0"/>
                    </a:p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420356"/>
                  </a:ext>
                </a:extLst>
              </a:tr>
              <a:tr h="582323">
                <a:tc>
                  <a:txBody>
                    <a:bodyPr/>
                    <a:lstStyle/>
                    <a:p>
                      <a:pPr marL="0" marR="0" lvl="0" indent="0" algn="l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QR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kod</a:t>
                      </a:r>
                      <a:r>
                        <a:rPr lang="hr-HR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/URL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web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stranici</a:t>
                      </a:r>
                      <a:endParaRPr lang="en-US" sz="1400" dirty="0"/>
                    </a:p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URL</a:t>
                      </a:r>
                    </a:p>
                    <a:p>
                      <a:pPr algn="ctr"/>
                      <a:r>
                        <a:rPr lang="hr-HR" dirty="0"/>
                        <a:t>QR kod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10276"/>
                  </a:ext>
                </a:extLst>
              </a:tr>
              <a:tr h="582323">
                <a:tc>
                  <a:txBody>
                    <a:bodyPr/>
                    <a:lstStyle/>
                    <a:p>
                      <a:pPr marL="0" marR="0" lvl="0" indent="0" algn="l" defTabSz="6858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QR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kod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tiskanim</a:t>
                      </a:r>
                      <a:r>
                        <a:rPr lang="en-US" sz="1400" dirty="0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111111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materijalima</a:t>
                      </a:r>
                      <a:endParaRPr lang="en-US" sz="1400" dirty="0"/>
                    </a:p>
                    <a:p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49321"/>
                  </a:ext>
                </a:extLst>
              </a:tr>
            </a:tbl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76BBF998-AB8C-DA5A-D19B-547A7EF8D54B}"/>
              </a:ext>
            </a:extLst>
          </p:cNvPr>
          <p:cNvSpPr txBox="1"/>
          <p:nvPr/>
        </p:nvSpPr>
        <p:spPr>
          <a:xfrm>
            <a:off x="613954" y="4441371"/>
            <a:ext cx="7811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i="1" dirty="0">
                <a:latin typeface="Triglav" panose="00000400000000000000" pitchFamily="2" charset="-18"/>
              </a:rPr>
              <a:t>Uz svaki URL moguće je dobiti željenu pozdravnu poruku. </a:t>
            </a:r>
          </a:p>
        </p:txBody>
      </p:sp>
    </p:spTree>
    <p:extLst>
      <p:ext uri="{BB962C8B-B14F-4D97-AF65-F5344CB8AC3E}">
        <p14:creationId xmlns:p14="http://schemas.microsoft.com/office/powerpoint/2010/main" val="87775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000F5-B3C2-D261-0666-655591181A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Opcije</a:t>
            </a:r>
            <a:r>
              <a:rPr lang="en-US" sz="2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integracije</a:t>
            </a:r>
            <a:r>
              <a:rPr lang="en-US" sz="2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2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detalji</a:t>
            </a:r>
            <a:br>
              <a:rPr lang="en-US" sz="2800" dirty="0">
                <a:latin typeface="Triglav" panose="00000400000000000000" pitchFamily="2" charset="-18"/>
              </a:rPr>
            </a:br>
            <a:endParaRPr lang="hr-HR" dirty="0">
              <a:latin typeface="Triglav" panose="00000400000000000000" pitchFamily="2" charset="-18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6F291C5-1B22-9D87-9408-0D7A08939D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479278" y="1235141"/>
            <a:ext cx="2622459" cy="906551"/>
          </a:xfrm>
        </p:spPr>
        <p:txBody>
          <a:bodyPr>
            <a:normAutofit fontScale="47500" lnSpcReduction="20000"/>
          </a:bodyPr>
          <a:lstStyle/>
          <a:p>
            <a:r>
              <a:rPr lang="en-US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Gumb </a:t>
            </a:r>
            <a:r>
              <a:rPr lang="en-US" sz="1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na</a:t>
            </a:r>
            <a:r>
              <a:rPr lang="en-US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web </a:t>
            </a:r>
            <a:r>
              <a:rPr lang="en-US" sz="1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stranici</a:t>
            </a:r>
            <a:r>
              <a:rPr lang="hr-HR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</a:p>
          <a:p>
            <a:endParaRPr lang="hr-HR" sz="1800" b="1" dirty="0">
              <a:solidFill>
                <a:srgbClr val="111111"/>
              </a:solidFill>
              <a:latin typeface="Triglav" panose="00000400000000000000" pitchFamily="2" charset="-18"/>
              <a:ea typeface="Calibri" pitchFamily="34" charset="-122"/>
              <a:cs typeface="Calibri" pitchFamily="34" charset="-120"/>
            </a:endParaRPr>
          </a:p>
          <a:p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Partneri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grade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gumb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sami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ugrade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ga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na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svoju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stranicu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Preporuka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: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koristiti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službeni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WhatsApp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dizajn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gumba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(about.meta.com/brand).</a:t>
            </a:r>
            <a:endParaRPr lang="en-US" sz="1800" dirty="0">
              <a:latin typeface="Triglav" panose="00000400000000000000" pitchFamily="2" charset="-18"/>
            </a:endParaRPr>
          </a:p>
          <a:p>
            <a:endParaRPr lang="en-US" sz="1800" dirty="0"/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0A5D79-43D8-6654-EABA-F0D6B0C78DEF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419664" y="1232086"/>
            <a:ext cx="2490116" cy="1067061"/>
          </a:xfrm>
        </p:spPr>
        <p:txBody>
          <a:bodyPr>
            <a:normAutofit fontScale="62500" lnSpcReduction="20000"/>
          </a:bodyPr>
          <a:lstStyle/>
          <a:p>
            <a:r>
              <a:rPr lang="en-US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Widget (</a:t>
            </a:r>
            <a:r>
              <a:rPr lang="en-US" sz="1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plutajući</a:t>
            </a:r>
            <a:r>
              <a:rPr lang="en-US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gumb</a:t>
            </a:r>
            <a:r>
              <a:rPr lang="en-US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)</a:t>
            </a:r>
            <a:endParaRPr lang="hr-HR" sz="1800" b="1" dirty="0">
              <a:solidFill>
                <a:srgbClr val="111111"/>
              </a:solidFill>
              <a:latin typeface="Triglav" panose="00000400000000000000" pitchFamily="2" charset="-18"/>
              <a:ea typeface="Calibri" pitchFamily="34" charset="-122"/>
              <a:cs typeface="Calibri" pitchFamily="34" charset="-120"/>
            </a:endParaRPr>
          </a:p>
          <a:p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Gumb koji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pluta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u kutu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stranice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 Ako partner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već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ima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widget za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podršku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razvojni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tim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samo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doda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Triglav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kao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opciju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 Bez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widgeta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gotov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servis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ili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HTML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kod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za 10 min.</a:t>
            </a:r>
            <a:endParaRPr lang="en-US" sz="1800" dirty="0">
              <a:latin typeface="Triglav" panose="00000400000000000000" pitchFamily="2" charset="-18"/>
            </a:endParaRP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A626D54-FC1F-5E44-8535-9687DDD6B5C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1969519" y="2870379"/>
            <a:ext cx="2319532" cy="906551"/>
          </a:xfrm>
        </p:spPr>
        <p:txBody>
          <a:bodyPr>
            <a:normAutofit fontScale="47500" lnSpcReduction="20000"/>
          </a:bodyPr>
          <a:lstStyle/>
          <a:p>
            <a:r>
              <a:rPr lang="en-US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URL u </a:t>
            </a:r>
            <a:r>
              <a:rPr lang="en-US" sz="18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tekstu</a:t>
            </a:r>
            <a:r>
              <a:rPr lang="en-US" sz="18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/ banner</a:t>
            </a:r>
            <a:endParaRPr lang="hr-HR" sz="1800" b="1" dirty="0">
              <a:solidFill>
                <a:srgbClr val="111111"/>
              </a:solidFill>
              <a:latin typeface="Triglav" panose="00000400000000000000" pitchFamily="2" charset="-18"/>
              <a:ea typeface="Calibri" pitchFamily="34" charset="-122"/>
              <a:cs typeface="Calibri" pitchFamily="34" charset="-120"/>
            </a:endParaRPr>
          </a:p>
          <a:p>
            <a:endParaRPr lang="hr-HR" sz="1800" b="1" dirty="0">
              <a:solidFill>
                <a:srgbClr val="111111"/>
              </a:solidFill>
              <a:latin typeface="Triglav" panose="00000400000000000000" pitchFamily="2" charset="-18"/>
              <a:ea typeface="Calibri" pitchFamily="34" charset="-122"/>
              <a:cs typeface="Calibri" pitchFamily="34" charset="-120"/>
            </a:endParaRPr>
          </a:p>
          <a:p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Partner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stavi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link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gdje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god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želi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— email, newsletter, blog, banner,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oglas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Najjednostavnija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opcija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, bez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tehničkih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8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zahtjeva</a:t>
            </a:r>
            <a:r>
              <a:rPr lang="en-US" sz="18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</a:t>
            </a:r>
            <a:endParaRPr lang="en-US" sz="1800" dirty="0">
              <a:latin typeface="Triglav" panose="00000400000000000000" pitchFamily="2" charset="-18"/>
            </a:endParaRPr>
          </a:p>
          <a:p>
            <a:endParaRPr lang="en-US" sz="1800" dirty="0"/>
          </a:p>
          <a:p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C8B8E3B7-4C62-3732-69CB-2DF2E8DE784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637314" y="4003766"/>
            <a:ext cx="2502924" cy="863427"/>
          </a:xfrm>
        </p:spPr>
        <p:txBody>
          <a:bodyPr>
            <a:normAutofit/>
          </a:bodyPr>
          <a:lstStyle/>
          <a:p>
            <a:r>
              <a:rPr lang="en-US" sz="9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QR </a:t>
            </a:r>
            <a:r>
              <a:rPr lang="en-US" sz="9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kod</a:t>
            </a:r>
            <a:r>
              <a:rPr lang="en-US" sz="9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na</a:t>
            </a:r>
            <a:r>
              <a:rPr lang="en-US" sz="9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web </a:t>
            </a:r>
            <a:r>
              <a:rPr lang="en-US" sz="9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stranici</a:t>
            </a:r>
            <a:endParaRPr lang="en-US" sz="900" dirty="0">
              <a:latin typeface="Triglav" panose="00000400000000000000" pitchFamily="2" charset="-18"/>
            </a:endParaRPr>
          </a:p>
          <a:p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Statična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slika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QR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koda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 Desktop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posjetitelji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skeniraju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mobitelom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→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direktno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otvaraju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WhatsApp. Na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mobitelu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klik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direktno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9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otvori</a:t>
            </a:r>
            <a:r>
              <a:rPr lang="en-US" sz="9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chat.</a:t>
            </a:r>
            <a:endParaRPr lang="en-US" sz="900" dirty="0">
              <a:latin typeface="Triglav" panose="00000400000000000000" pitchFamily="2" charset="-18"/>
            </a:endParaRPr>
          </a:p>
          <a:p>
            <a:endParaRPr lang="hr-HR" dirty="0"/>
          </a:p>
        </p:txBody>
      </p:sp>
      <p:sp>
        <p:nvSpPr>
          <p:cNvPr id="7" name="Rezervirano mjesto teksta 5">
            <a:extLst>
              <a:ext uri="{FF2B5EF4-FFF2-40B4-BE49-F238E27FC236}">
                <a16:creationId xmlns:a16="http://schemas.microsoft.com/office/drawing/2014/main" id="{4494251B-DAA1-82F5-A9DD-53EA1A0B0341}"/>
              </a:ext>
            </a:extLst>
          </p:cNvPr>
          <p:cNvSpPr txBox="1">
            <a:spLocks/>
          </p:cNvSpPr>
          <p:nvPr/>
        </p:nvSpPr>
        <p:spPr>
          <a:xfrm>
            <a:off x="6419664" y="2872002"/>
            <a:ext cx="2423890" cy="9880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68583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25" kern="1200">
                <a:solidFill>
                  <a:srgbClr val="76717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342917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35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52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68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86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503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420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337" indent="0" algn="l" defTabSz="68583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QR </a:t>
            </a:r>
            <a:r>
              <a:rPr lang="en-US" sz="12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kod</a:t>
            </a:r>
            <a:r>
              <a:rPr lang="en-US" sz="12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na</a:t>
            </a:r>
            <a:r>
              <a:rPr lang="en-US" sz="12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tiskanim</a:t>
            </a:r>
            <a:r>
              <a:rPr lang="en-US" sz="1200" b="1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mat.</a:t>
            </a:r>
            <a:endParaRPr lang="en-US" sz="1200" dirty="0">
              <a:latin typeface="Triglav" panose="00000400000000000000" pitchFamily="2" charset="-18"/>
            </a:endParaRPr>
          </a:p>
          <a:p>
            <a:pPr>
              <a:lnSpc>
                <a:spcPct val="125000"/>
              </a:lnSpc>
            </a:pP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QR ide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na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rollupe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brošure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vizitke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bannere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—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svugdje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gdje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nema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klika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. Triglav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daje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PNG (web)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i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SVG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visoke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rezolucije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 (</a:t>
            </a:r>
            <a:r>
              <a:rPr lang="en-US" sz="1300" dirty="0" err="1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tisak</a:t>
            </a:r>
            <a:r>
              <a:rPr lang="en-US" sz="1300" dirty="0">
                <a:solidFill>
                  <a:srgbClr val="111111"/>
                </a:solidFill>
                <a:latin typeface="Triglav" panose="00000400000000000000" pitchFamily="2" charset="-18"/>
                <a:ea typeface="Calibri" pitchFamily="34" charset="-122"/>
                <a:cs typeface="Calibri" pitchFamily="34" charset="-120"/>
              </a:rPr>
              <a:t>).</a:t>
            </a:r>
            <a:endParaRPr lang="en-US" sz="1300" dirty="0">
              <a:latin typeface="Triglav" panose="00000400000000000000" pitchFamily="2" charset="-18"/>
            </a:endParaRPr>
          </a:p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4380642-E815-BD7B-48EC-33BD0CF45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9" y="1131698"/>
            <a:ext cx="1612099" cy="90680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8742891D-FA87-AE77-C792-A356E763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462" y="966693"/>
            <a:ext cx="2063201" cy="127433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D2EF182-9E4D-73B3-2379-B670A42CB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6" y="3104997"/>
            <a:ext cx="1600424" cy="30008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9E6C15B9-68D1-464D-C33B-7CF44F0B3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389" y="2763023"/>
            <a:ext cx="911962" cy="12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E64401-52CC-2B80-2579-E07BA3BAFB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Partner </a:t>
            </a:r>
            <a:r>
              <a:rPr lang="hr-HR" dirty="0" err="1"/>
              <a:t>Integration</a:t>
            </a:r>
            <a:r>
              <a:rPr lang="hr-HR" dirty="0"/>
              <a:t> Kit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1898E57-6D86-74DE-18ED-C319B21A146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0449" y="1661341"/>
            <a:ext cx="8363511" cy="2842107"/>
          </a:xfrm>
        </p:spPr>
        <p:txBody>
          <a:bodyPr/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hr-HR" sz="1100" dirty="0"/>
              <a:t>Jedinstvena šifra (</a:t>
            </a:r>
            <a:r>
              <a:rPr lang="hr-HR" sz="1100" dirty="0" err="1"/>
              <a:t>ref</a:t>
            </a:r>
            <a:r>
              <a:rPr lang="hr-HR" sz="1100" dirty="0"/>
              <a:t> kod) za praćenje prometa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hr-HR" sz="1100" dirty="0"/>
              <a:t>WhatsApp URL (</a:t>
            </a:r>
            <a:r>
              <a:rPr lang="hr-HR" sz="1100" dirty="0" err="1"/>
              <a:t>wa.me</a:t>
            </a:r>
            <a:r>
              <a:rPr lang="hr-HR" sz="1100" dirty="0"/>
              <a:t>/...?</a:t>
            </a:r>
            <a:r>
              <a:rPr lang="hr-HR" sz="1100" dirty="0" err="1"/>
              <a:t>ref</a:t>
            </a:r>
            <a:r>
              <a:rPr lang="hr-HR" sz="1100" dirty="0"/>
              <a:t>) na razgovor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hr-HR" sz="1100" dirty="0"/>
              <a:t>QR kod generiran od tog URL-a — PNG (web) + SVG (tisak)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hr-HR" sz="1100" dirty="0"/>
              <a:t>Kratke upute — koja opcija za koga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hr-HR" sz="1100" dirty="0"/>
              <a:t>Opcijski: upute za unos broja mobitela i preuzimanje uloge agenta — priložene u dokumentu </a:t>
            </a:r>
            <a:r>
              <a:rPr lang="hr-HR" sz="1100" b="1" dirty="0"/>
              <a:t>Upute za Agenta – WhatsApp</a:t>
            </a:r>
            <a:endParaRPr lang="hr-HR" sz="1100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9149AA-A3E0-13E7-8179-FA57B327F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05C0F-58BA-4FAA-8221-292F3521CEDD}" type="slidenum">
              <a:rPr lang="sl-SI" smtClean="0"/>
              <a:pPr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2528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rigla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6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prezentacija</Template>
  <TotalTime>90</TotalTime>
  <Words>346</Words>
  <Application>Microsoft Office PowerPoint</Application>
  <PresentationFormat>Prikaz na zaslonu (16:9)</PresentationFormat>
  <Paragraphs>38</Paragraphs>
  <Slides>5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6" baseType="lpstr">
      <vt:lpstr>Arial</vt:lpstr>
      <vt:lpstr>Calibri</vt:lpstr>
      <vt:lpstr>Open Sans</vt:lpstr>
      <vt:lpstr>Open Sans bold</vt:lpstr>
      <vt:lpstr>Open Sans SemiBold</vt:lpstr>
      <vt:lpstr>Triglav</vt:lpstr>
      <vt:lpstr>Triglav TheSans</vt:lpstr>
      <vt:lpstr>Wingdings</vt:lpstr>
      <vt:lpstr>Triglav</vt:lpstr>
      <vt:lpstr>6_Načrt po meri</vt:lpstr>
      <vt:lpstr>think-cell Slide</vt:lpstr>
      <vt:lpstr>WhatsApp integracije za Partnere </vt:lpstr>
      <vt:lpstr>WhatsApp integracije za partnere </vt:lpstr>
      <vt:lpstr>PowerPoint prezentacija</vt:lpstr>
      <vt:lpstr>Opcije integracije — detalji </vt:lpstr>
      <vt:lpstr>Partner Integration Kit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WhatsApp Integracije</dc:title>
  <dc:subject>PptxGenJS Presentation</dc:subject>
  <dc:creator>PptxGenJS</dc:creator>
  <cp:lastModifiedBy>Katarina Paponja</cp:lastModifiedBy>
  <cp:revision>5</cp:revision>
  <dcterms:created xsi:type="dcterms:W3CDTF">2026-04-07T14:09:15Z</dcterms:created>
  <dcterms:modified xsi:type="dcterms:W3CDTF">2026-04-07T18:45:23Z</dcterms:modified>
</cp:coreProperties>
</file>